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6" r:id="rId3"/>
    <p:sldId id="258" r:id="rId4"/>
    <p:sldId id="267" r:id="rId5"/>
    <p:sldId id="278" r:id="rId6"/>
    <p:sldId id="279" r:id="rId7"/>
    <p:sldId id="265" r:id="rId8"/>
    <p:sldId id="281" r:id="rId9"/>
    <p:sldId id="282" r:id="rId10"/>
    <p:sldId id="271" r:id="rId11"/>
    <p:sldId id="283" r:id="rId12"/>
    <p:sldId id="269" r:id="rId13"/>
    <p:sldId id="273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B17"/>
    <a:srgbClr val="F9F9F9"/>
    <a:srgbClr val="24808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2" autoAdjust="0"/>
    <p:restoredTop sz="94660"/>
  </p:normalViewPr>
  <p:slideViewPr>
    <p:cSldViewPr>
      <p:cViewPr>
        <p:scale>
          <a:sx n="94" d="100"/>
          <a:sy n="94" d="100"/>
        </p:scale>
        <p:origin x="-1308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63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8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209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29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09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650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33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276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15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78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42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4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12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ptgrounds.com/wp-content/uploads/2013/03/Basic-business-presentation-tem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16" y="2271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78358" y="3356992"/>
            <a:ext cx="62757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правоприменительной практике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Сибирского управления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 по экологическому, технологическому и атомному надзору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ΙΙΙ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квартале 2018 года»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>
            <a:spLocks/>
          </p:cNvSpPr>
          <p:nvPr/>
        </p:nvSpPr>
        <p:spPr bwMode="auto">
          <a:xfrm>
            <a:off x="-23192" y="1397758"/>
            <a:ext cx="2503984" cy="114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Сибирское управление Федеральной службы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технологическому и атомному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надзору</a:t>
            </a:r>
          </a:p>
        </p:txBody>
      </p:sp>
      <p:sp>
        <p:nvSpPr>
          <p:cNvPr id="5" name="Заголовок 1"/>
          <p:cNvSpPr>
            <a:spLocks/>
          </p:cNvSpPr>
          <p:nvPr/>
        </p:nvSpPr>
        <p:spPr bwMode="auto">
          <a:xfrm>
            <a:off x="251520" y="6214777"/>
            <a:ext cx="2333600" cy="64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Кемерово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29 ноября 2018 год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9" y="116428"/>
            <a:ext cx="1152128" cy="130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s://nakleykiavto.ru/upload/iblock/4ae/4aef772a07ff236a9d46d973c2d48df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2651">
            <a:off x="23157" y="-368887"/>
            <a:ext cx="18161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5" y="116428"/>
            <a:ext cx="1152128" cy="130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с одним вырезанным скругленным углом 3"/>
          <p:cNvSpPr/>
          <p:nvPr/>
        </p:nvSpPr>
        <p:spPr>
          <a:xfrm>
            <a:off x="2878358" y="821822"/>
            <a:ext cx="6275784" cy="2428461"/>
          </a:xfrm>
          <a:prstGeom prst="snip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1052736"/>
            <a:ext cx="4572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заместителя руководителя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Сибирского управления Ростехнадзора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Колегова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Дмитрия Валерьевича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9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8608" y="558722"/>
            <a:ext cx="756320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01.09.2018 г.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вступил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силу Федеральный закон от 23.04.2018 г. № 94-ФЗ «О внесении изменений в Федеральный закон «О защите прав юридических лиц и индивидуальных предпринимателей при осуществлении государственного контроля (надзора) и муниципального контроля».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устанавливается требование об уведомлении органов Ростехнадзора о начале деятельности по монтажу, демонтажу и эксплуатации лифтов, подъемных платформ для инвалидов, пассажирских конвейеров (движущихся пешеходных дорожек), эскалаторов.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0511" y="5661248"/>
            <a:ext cx="86409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быть направлено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01.09.2018 г. по 01.03.2019 г.</a:t>
            </a:r>
          </a:p>
        </p:txBody>
      </p:sp>
      <p:sp>
        <p:nvSpPr>
          <p:cNvPr id="8" name="Прямоугольник с одним вырезанным скругленным углом 7"/>
          <p:cNvSpPr/>
          <p:nvPr/>
        </p:nvSpPr>
        <p:spPr>
          <a:xfrm>
            <a:off x="0" y="0"/>
            <a:ext cx="9203412" cy="469355"/>
          </a:xfrm>
          <a:prstGeom prst="snipRoundRect">
            <a:avLst>
              <a:gd name="adj1" fmla="val 5071"/>
              <a:gd name="adj2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4" y="10209"/>
            <a:ext cx="696806" cy="78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16826" y="6438656"/>
            <a:ext cx="83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10 &gt;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62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3" y="777563"/>
            <a:ext cx="80264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июля 2018 г. подписаны изменения в порядок аттестации работников сферы промышленной безопасности, который утверждён в Федеральном законе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271-ФЗ. </a:t>
            </a:r>
          </a:p>
          <a:p>
            <a:pPr algn="just"/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Поправки вступают в силу с 1 января 2019 года.</a:t>
            </a:r>
          </a:p>
          <a:p>
            <a:pPr algn="just"/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коснулись положений четырех федеральных законов: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с одним вырезанным скругленным углом 2"/>
          <p:cNvSpPr/>
          <p:nvPr/>
        </p:nvSpPr>
        <p:spPr>
          <a:xfrm>
            <a:off x="0" y="0"/>
            <a:ext cx="9203412" cy="469355"/>
          </a:xfrm>
          <a:prstGeom prst="snipRoundRect">
            <a:avLst>
              <a:gd name="adj1" fmla="val 5071"/>
              <a:gd name="adj2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4" y="10209"/>
            <a:ext cx="696806" cy="78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76532" y="2852936"/>
            <a:ext cx="53285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ФЗ №116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21.07.1997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«О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промышленной безопасности опасных производственных объектов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ФЗ №117 от 21.07.1997  г. «О безопасности гидротехнических сооружений»;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ФЗ № 35 от 26.03.2003 г. «Об электроэнергетике»;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ФЗ № 273 29.12.2012 г. «Об образовании в Российской Федерации». </a:t>
            </a:r>
          </a:p>
        </p:txBody>
      </p:sp>
      <p:pic>
        <p:nvPicPr>
          <p:cNvPr id="9" name="Picture 2" descr="http://pngimg.com/uploads/exclamation_mark/exclamation_mark_PNG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4" y="1556792"/>
            <a:ext cx="858182" cy="74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81" y="2852936"/>
            <a:ext cx="684735" cy="74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81" y="3861048"/>
            <a:ext cx="684735" cy="74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815" y="4606538"/>
            <a:ext cx="684735" cy="74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80" y="5307336"/>
            <a:ext cx="684735" cy="74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316826" y="6438656"/>
            <a:ext cx="83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11 &gt;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73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nakleykiavto.ru/upload/iblock/4ae/4aef772a07ff236a9d46d973c2d48df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2651">
            <a:off x="226011" y="3140135"/>
            <a:ext cx="1942036" cy="22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78497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руководители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предприятий!</a:t>
            </a:r>
          </a:p>
          <a:p>
            <a:pPr algn="ctr"/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одних мер, применяемых Сибирским управлением не достаточно для достижения цели - безопасной и безаварийной работы. Только наша совместная работа сможет привести к снижению уровня производственного травматизма и аварийности, и тогда мы не будем иметь таких результатов, которые мы получили в первом полугодии текущего года.</a:t>
            </a:r>
          </a:p>
        </p:txBody>
      </p:sp>
      <p:pic>
        <p:nvPicPr>
          <p:cNvPr id="4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1560902" cy="176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C:\Users\derksenod\Desktop\1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789" y="4060022"/>
            <a:ext cx="1176337" cy="5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derksenod\Desktop\12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429" y="3243180"/>
            <a:ext cx="1271587" cy="73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derksenod\Desktop\1234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09" y="4797152"/>
            <a:ext cx="2723235" cy="87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derksenod\Desktop\12345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580" y="3865036"/>
            <a:ext cx="1841252" cy="51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derksenod\Desktop\1-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150369"/>
            <a:ext cx="1415730" cy="70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www.headmanlabs.com/headmanlabs/images/EngagementMode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089" y="3703465"/>
            <a:ext cx="2293039" cy="1268051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16826" y="6438656"/>
            <a:ext cx="83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12 &gt;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astrg.ru/wp-content/uploads/2018/02/gazprom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126" y="3437969"/>
            <a:ext cx="1216008" cy="121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get-pdb/770122/839a77da-a234-4e13-8e7f-ede156657808/s1200?webp=fals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854" y="4352276"/>
            <a:ext cx="1689140" cy="95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mezvahta.ru/files/OAO-Tomskneft-VNK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580" y="5017408"/>
            <a:ext cx="1447109" cy="144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20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017" y="620688"/>
            <a:ext cx="1656184" cy="187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619672" y="2277836"/>
            <a:ext cx="5984875" cy="233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окончен.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6826" y="6438656"/>
            <a:ext cx="83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13 &gt;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31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derksenod\Desktop\РАЗНОЕ\2017г\ПУБЛИЧНЫЕ\Подготовка к публичному меропр - 2\9. Презентация Управления\Для создания презентации\14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8" y="4046208"/>
            <a:ext cx="1962942" cy="11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erksenod\Desktop\РАЗНОЕ\по диаграммам\фоны\управ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869" y="0"/>
            <a:ext cx="3566749" cy="2966405"/>
          </a:xfrm>
          <a:prstGeom prst="rect">
            <a:avLst/>
          </a:prstGeom>
          <a:noFill/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08717" y="0"/>
            <a:ext cx="6300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</a:t>
            </a:r>
            <a:r>
              <a:rPr lang="ru-RU" sz="2400" b="1" u="sng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</a:t>
            </a:r>
            <a:r>
              <a:rPr lang="ru-RU" sz="2400" b="1" u="sng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</a:t>
            </a:r>
            <a:r>
              <a:rPr lang="ru-RU" sz="2400" b="1" u="sng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г. 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Сибирскому 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управлению 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 поднадзорно: </a:t>
            </a:r>
            <a:endParaRPr lang="ru-RU" sz="2400" b="1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63008" y="1735932"/>
            <a:ext cx="547260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 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3832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осуществляющие деятельность в области промышленной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безопасности;</a:t>
            </a:r>
          </a:p>
          <a:p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9947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опасных производственных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объектов;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 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тепловых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электростанций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 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126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электросетевых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организаций;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 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теплосетевых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организаций;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 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311 тысяч километров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линий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электропередач;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 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тысяч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котельных;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 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свыше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тысяч километров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тепловых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сетей;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 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365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капитального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строительства;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 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км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магистральных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трубопроводов.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трелка вправо 35"/>
          <p:cNvSpPr/>
          <p:nvPr/>
        </p:nvSpPr>
        <p:spPr>
          <a:xfrm rot="5400000">
            <a:off x="5840269" y="1027700"/>
            <a:ext cx="412408" cy="757666"/>
          </a:xfrm>
          <a:prstGeom prst="rightArrow">
            <a:avLst>
              <a:gd name="adj1" fmla="val 50000"/>
              <a:gd name="adj2" fmla="val 59314"/>
            </a:avLst>
          </a:prstGeom>
          <a:solidFill>
            <a:schemeClr val="accent2">
              <a:lumMod val="20000"/>
              <a:lumOff val="80000"/>
            </a:schemeClr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Users\derksenod\Desktop\РАЗНОЕ\2017г\ПУБЛИЧНЫЕ\Подготовка к публичному меропр - 2\9. Презентация Управления\Для создания презентации\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4" y="2852936"/>
            <a:ext cx="1579721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erksenod\Desktop\РАЗНОЕ\2017г\ПУБЛИЧНЫЕ\Подготовка к публичному меропр - 2\9. Презентация Управления\Для создания презентации\Красивые фото\Алтай, котло\DJI_0658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09602"/>
            <a:ext cx="1811696" cy="135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derksenod\Desktop\РАЗНОЕ\2017г\ПУБЛИЧНЫЕ\Подготовка к публичному меропр - 2\9. Презентация Управления\Для создания презентации\48628190b0d050e5a03002dba37452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97152"/>
            <a:ext cx="1884040" cy="125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erksenod\Desktop\РАЗНОЕ\2017г\ПУБЛИЧНЫЕ\Подготовка к публичному меропр - 2\9. Презентация Управления\Для создания презентации\Красивые фото\Омск, котло\Главный корпус и дымовые трубы СП КРК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3" y="5394512"/>
            <a:ext cx="1968901" cy="131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580095"/>
              </p:ext>
            </p:extLst>
          </p:nvPr>
        </p:nvGraphicFramePr>
        <p:xfrm>
          <a:off x="3564463" y="5159196"/>
          <a:ext cx="5188699" cy="138406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872208"/>
                <a:gridCol w="1152128"/>
                <a:gridCol w="1080120"/>
                <a:gridCol w="1084243"/>
              </a:tblGrid>
              <a:tr h="3600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u="sng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классам опасности</a:t>
                      </a:r>
                      <a:endParaRPr lang="ru-RU" sz="1400" b="1" u="sng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9738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чрезвычайно высокая опасность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 опасность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средняя опасность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14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низкая опасность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25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4696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316826" y="6482199"/>
            <a:ext cx="83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2 &gt;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00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548727"/>
              </p:ext>
            </p:extLst>
          </p:nvPr>
        </p:nvGraphicFramePr>
        <p:xfrm>
          <a:off x="1115616" y="1124744"/>
          <a:ext cx="7200800" cy="4824536"/>
        </p:xfrm>
        <a:graphic>
          <a:graphicData uri="http://schemas.openxmlformats.org/drawingml/2006/table">
            <a:tbl>
              <a:tblPr/>
              <a:tblGrid>
                <a:gridCol w="564048"/>
                <a:gridCol w="5319664"/>
                <a:gridCol w="1317088"/>
              </a:tblGrid>
              <a:tr h="3600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1.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Общее </a:t>
                      </a:r>
                      <a:r>
                        <a:rPr lang="ru-RU" sz="15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количество проверок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18274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в </a:t>
                      </a:r>
                      <a:r>
                        <a:rPr lang="ru-RU" sz="1500" b="1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5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на предприятиях угольной отрасли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4704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50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2.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Количество </a:t>
                      </a:r>
                      <a:r>
                        <a:rPr lang="ru-RU" sz="15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выявленных нарушений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99901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в </a:t>
                      </a:r>
                      <a:r>
                        <a:rPr lang="ru-RU" sz="1500" b="1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5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на предприятиях угольной отрасли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36565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3.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Количество </a:t>
                      </a:r>
                      <a:r>
                        <a:rPr lang="ru-RU" sz="15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административных наказаний, в том числе: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10185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6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3.1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административный </a:t>
                      </a:r>
                      <a:r>
                        <a:rPr lang="ru-RU" sz="15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штраф, кол-во наложенных штрафов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8998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в </a:t>
                      </a:r>
                      <a:r>
                        <a:rPr lang="ru-RU" sz="1500" b="1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5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на предприятиях угольной отрасли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5138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5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3.2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сумма </a:t>
                      </a:r>
                      <a:r>
                        <a:rPr lang="ru-RU" sz="15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наложенных штрафов (тыс. руб.)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317314,1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3.3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сумма </a:t>
                      </a:r>
                      <a:r>
                        <a:rPr lang="ru-RU" sz="15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взысканных штрафов (тыс. руб.)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207316,33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6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3.4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административное </a:t>
                      </a:r>
                      <a:r>
                        <a:rPr lang="ru-RU" sz="15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приостановление деятельности 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в </a:t>
                      </a:r>
                      <a:r>
                        <a:rPr lang="ru-RU" sz="1500" b="1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5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на предприятиях угольной отрасли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5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3.5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дисквалификация</a:t>
                      </a:r>
                      <a:endParaRPr lang="ru-RU" sz="15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в </a:t>
                      </a:r>
                      <a:r>
                        <a:rPr lang="ru-RU" sz="1500" b="1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5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на предприятиях угольной отрасли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0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3.6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предупреждение</a:t>
                      </a:r>
                      <a:endParaRPr lang="ru-RU" sz="15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322868"/>
              </p:ext>
            </p:extLst>
          </p:nvPr>
        </p:nvGraphicFramePr>
        <p:xfrm>
          <a:off x="1115616" y="116632"/>
          <a:ext cx="7200800" cy="931738"/>
        </p:xfrm>
        <a:graphic>
          <a:graphicData uri="http://schemas.openxmlformats.org/drawingml/2006/table">
            <a:tbl>
              <a:tblPr/>
              <a:tblGrid>
                <a:gridCol w="7200800"/>
              </a:tblGrid>
              <a:tr h="2677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Основные показатели</a:t>
                      </a:r>
                    </a:p>
                  </a:txBody>
                  <a:tcPr marL="8669" marR="8669" marT="86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надзорной деятельности Сибирского управления </a:t>
                      </a: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Ростехнадзора за 9 месяцев 2018 г.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669" marR="8669" marT="86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Прямоугольник с одним вырезанным скругленным углом 10"/>
          <p:cNvSpPr/>
          <p:nvPr/>
        </p:nvSpPr>
        <p:spPr>
          <a:xfrm rot="10800000">
            <a:off x="0" y="0"/>
            <a:ext cx="1115616" cy="1052736"/>
          </a:xfrm>
          <a:prstGeom prst="snipRoundRect">
            <a:avLst>
              <a:gd name="adj1" fmla="val 26385"/>
              <a:gd name="adj2" fmla="val 605"/>
            </a:avLst>
          </a:prstGeom>
          <a:solidFill>
            <a:srgbClr val="F57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https://nakleykiavto.ru/upload/iblock/4ae/4aef772a07ff236a9d46d973c2d48df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2651">
            <a:off x="22987" y="-259239"/>
            <a:ext cx="1028412" cy="118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48" y="235993"/>
            <a:ext cx="723337" cy="81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с одним вырезанным скругленным углом 13"/>
          <p:cNvSpPr/>
          <p:nvPr/>
        </p:nvSpPr>
        <p:spPr>
          <a:xfrm>
            <a:off x="-16148" y="6388645"/>
            <a:ext cx="9160148" cy="469355"/>
          </a:xfrm>
          <a:prstGeom prst="snipRoundRect">
            <a:avLst>
              <a:gd name="adj1" fmla="val 5071"/>
              <a:gd name="adj2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316826" y="6438656"/>
            <a:ext cx="83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3 &gt;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34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 rot="16200000">
            <a:off x="-396675" y="6023846"/>
            <a:ext cx="1146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№ 9</a:t>
            </a:r>
            <a:endParaRPr lang="ru-RU" sz="1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1228" y="1120322"/>
            <a:ext cx="79152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Кемеровская область - 108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случаев причинения вреда жизни, здоровью граждан,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смертельных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Алтайский край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случаев причинения вреда жизни, здоровью граждан,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смертельных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Новосибирская область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случая причинения вреда жизни, здоровью граждан;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Омская область - 1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случай причинения вреда жизни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2" descr="https://daks2k3a4ib2z.cloudfront.net/559955dfc5fe319719130bb6/559a96d9c19d1f625d783603_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34928"/>
            <a:ext cx="507478" cy="49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20208" y="4797152"/>
            <a:ext cx="4104455" cy="1077218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МУП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Яровской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теполоэлектрокомплекс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Юникон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ОАО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«Сибирь-Полиметаллы»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Корбалихинский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рудник.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3484" y="4297221"/>
            <a:ext cx="4251553" cy="2308324"/>
          </a:xfrm>
          <a:prstGeom prst="rect">
            <a:avLst/>
          </a:prstGeom>
          <a:ln w="12700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ш. «Юбилейная» АО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Топром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ш.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Осинниковская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ООО «РУК»;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«Участок «Коксовый»;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ш.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Есаульска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ООО «РУК»;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Евразруда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Горно-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Шорский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ф-л;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 «Завод «Универсал»;</a:t>
            </a:r>
          </a:p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Ш.Южная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ф-л АО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Черниговец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Ф-л ОАО МРСК-Сибири – Кузбассэнерго – РЭС».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3484" y="0"/>
            <a:ext cx="87524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информация о смертельных несчастных случаях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произошедших на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территориях, поднадзорных Сибирскому управлению Ростехнадзора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2018 г.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" descr="https://daks2k3a4ib2z.cloudfront.net/559955dfc5fe319719130bb6/559a96d9c19d1f625d783603_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507478" cy="49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https://daks2k3a4ib2z.cloudfront.net/559955dfc5fe319719130bb6/559a96d9c19d1f625d783603_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507478" cy="49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https://daks2k3a4ib2z.cloudfront.net/559955dfc5fe319719130bb6/559a96d9c19d1f625d783603_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88772"/>
            <a:ext cx="507478" cy="49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314931" y="1772816"/>
            <a:ext cx="0" cy="25202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14931" y="1772816"/>
            <a:ext cx="231285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2627784" y="1484784"/>
            <a:ext cx="1656184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8748464" y="2551483"/>
            <a:ext cx="0" cy="224566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780184" y="2571699"/>
            <a:ext cx="59682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1124946" y="2275283"/>
            <a:ext cx="1656184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4316826" y="6438656"/>
            <a:ext cx="83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4 &gt;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63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информация об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авариях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произошедших на территориях, поднадзорных Сибирскому управлению Ростехнадзора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2018 г.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34874" y="1922322"/>
            <a:ext cx="217849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Алтайский </a:t>
            </a:r>
          </a:p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край</a:t>
            </a:r>
          </a:p>
          <a:p>
            <a:pPr algn="ctr"/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МУП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Яровской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теполоэлектрокомплекс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г. Яровое, разрыв трубы на котле, Групповой 1 смертельный+1 легкий;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ООО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Юникон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г. Барнаул, 1 смертельный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539" y="1916832"/>
            <a:ext cx="2392617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Кемеровская </a:t>
            </a:r>
          </a:p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  <a:p>
            <a:pPr algn="ctr"/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ш. им. Ленина ф-л «Южный Кузбасс – выброс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опасных веществ- пострадавших нет;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ООО ш.«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Грамотеинская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–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эндогенный пожар - пострадавших нет;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АО «ШУ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Талдинское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-Южное» – признаки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самонагревания угля - пострадавших нет;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ООО «Химпром» – выброс хлора через вентиль, 1 пострадавший.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62265" y="1922322"/>
            <a:ext cx="199796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Томская </a:t>
            </a:r>
          </a:p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  <a:p>
            <a:endParaRPr lang="ru-RU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АО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«Сибирский химический комбинат» - отключение электроэнергии - пострадавших нет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17906" y="1926581"/>
            <a:ext cx="219573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Омская </a:t>
            </a:r>
          </a:p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ООО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Омскмонтаж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Кран» – падение башенного крана, 1 тяжелый;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АО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Омскгазстройэксплуатация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– повреждение газопровода, пострадавших нет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openclipart.org/image/2400px/svg_to_png/80191/Bina-Effect-Letters-alphabet-red-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841" y="1255399"/>
            <a:ext cx="252003" cy="36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67544" y="1916832"/>
            <a:ext cx="835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88313" y="1260063"/>
            <a:ext cx="1229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Всего = </a:t>
            </a:r>
            <a:endParaRPr lang="ru-RU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6" name="Picture 4" descr="https://rpelm.com/images/clipart-letters-summer-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53" y="2586655"/>
            <a:ext cx="358356" cy="47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openclipart.org/image/2400px/svg_to_png/80149/Bina-Effect-Letters-alphabet-red-2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912" y="2583252"/>
            <a:ext cx="355402" cy="47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www.picpng.com/images/large/number-1-digit-figure-cipher-images-png-928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787" y="2516745"/>
            <a:ext cx="237462" cy="47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openclipart.org/image/2400px/svg_to_png/80149/Bina-Effect-Letters-alphabet-red-2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073" y="2525930"/>
            <a:ext cx="355402" cy="47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avatars.mds.yandex.net/get-altay/771751/2a0000015e9f0749fa4a7e54e41d9df933b0/XX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701" y="5225708"/>
            <a:ext cx="2965272" cy="163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static.ngs.ru/news/99/preview/299b7a89bfe118e1e107a6ea9143b3ce9294b9b0_9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66" y="5225708"/>
            <a:ext cx="2176390" cy="163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Объект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752" y="5225708"/>
            <a:ext cx="2201744" cy="1651308"/>
          </a:xfrm>
          <a:prstGeom prst="rect">
            <a:avLst/>
          </a:prstGeom>
        </p:spPr>
      </p:pic>
      <p:pic>
        <p:nvPicPr>
          <p:cNvPr id="19" name="Picture 19" descr="fsetan_emblema200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6" y="0"/>
            <a:ext cx="723337" cy="81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30512" y="6488668"/>
            <a:ext cx="83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5 &gt;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0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4729" y="1665670"/>
            <a:ext cx="82605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несоблюдение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промышленной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безопасности;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опасными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методами;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подготовки специалистов по вопросам промышленной безопасности при эксплуатации опасных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7408" y="39421"/>
            <a:ext cx="9035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несчастных случаев и аварий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с одним вырезанным скругленным углом 3"/>
          <p:cNvSpPr/>
          <p:nvPr/>
        </p:nvSpPr>
        <p:spPr>
          <a:xfrm>
            <a:off x="0" y="742517"/>
            <a:ext cx="9160148" cy="469355"/>
          </a:xfrm>
          <a:prstGeom prst="snipRoundRect">
            <a:avLst>
              <a:gd name="adj1" fmla="val 5071"/>
              <a:gd name="adj2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20" y="553998"/>
            <a:ext cx="710878" cy="80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://kredit-blog.ru/wp-content/uploads/2015/10/plyusy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6" y="1772816"/>
            <a:ext cx="505789" cy="50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kredit-blog.ru/wp-content/uploads/2015/10/plyusy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19" y="2929596"/>
            <a:ext cx="505789" cy="50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kredit-blog.ru/wp-content/uploads/2015/10/plyusy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15" y="3897918"/>
            <a:ext cx="505789" cy="50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http://gruz.zdes.by/attachments/Image/ok-icon_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C:\Users\derksenod\Desktop\РАЗНОЕ\2017г\ПУБЛИЧНЫЕ\Подготовка к публичному меропр - 2\9. Презентация Управления\Для создания презентации\content_bg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1" y="5764655"/>
            <a:ext cx="1622352" cy="109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derksenod\Desktop\Подготовка к публичному меропр - 2\9. Презентация Управления\Для создания презентации\r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701" y="5769650"/>
            <a:ext cx="1451131" cy="108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derksenod\Desktop\РАЗНОЕ\2017г\ПУБЛИЧНЫЕ\Подготовка к публичному меропр - 2\9. Презентация Управления\Для создания презентации\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769650"/>
            <a:ext cx="1633089" cy="11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derksenod\Desktop\РАЗНОЕ\по диаграммам\фоны\12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921" y="5774146"/>
            <a:ext cx="1632935" cy="110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derksenod\Desktop\РАЗНОЕ\2017г\ПУБЛИЧНЫЕ\Подготовка к публичному меропр - 2\9. Презентация Управления\Для создания презентации\content_bg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934" y="5762269"/>
            <a:ext cx="1622352" cy="109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derksenod\Desktop\РАЗНОЕ\2017г\ПУБЛИЧНЫЕ\Подготовка к публичному меропр - 2\9. Презентация Управления\Для создания презентации\i1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468" y="5762269"/>
            <a:ext cx="1650583" cy="109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588224" y="6482980"/>
            <a:ext cx="83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7 &gt;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78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8742" y="116632"/>
            <a:ext cx="8856983" cy="936104"/>
          </a:xfrm>
          <a:prstGeom prst="rect">
            <a:avLst/>
          </a:prstGeom>
          <a:noFill/>
          <a:ln w="28575">
            <a:noFill/>
          </a:ln>
        </p:spPr>
        <p:txBody>
          <a:bodyPr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 работа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Сибирского управления Ростехнадзора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поднадзорных предприятиях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69570" y="1196752"/>
            <a:ext cx="8083051" cy="4470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предостережений о недопустимости нарушения обязательных требований действующего законодательства без взаимодействия с юридическим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лицом;</a:t>
            </a:r>
          </a:p>
          <a:p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поднадзорных организаций об основных, наиболее часто встречающихся нарушениях, выявленных при проверках на объектах энергетики путем размещения информации на официальном интернет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сайте;</a:t>
            </a: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ежеквартальное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Сибирским управлением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публичных обсуждений в рамках реализации приоритетной программы «Реформа контрольно-надзорной деятельности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4" descr="C:\Users\derksenod\Desktop\Новая папка\материалы к слайдам\site-rb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991757"/>
            <a:ext cx="1350295" cy="67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erksenod\Desktop\Подготовка к совещанию 25.10.2017\фото для подготовки слайдов\internet-explorer-9-11-535x5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879" y="5837142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966" y="5889696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«Официальный сайт»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http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://www.usib.gosnadzor.ru</a:t>
            </a:r>
            <a:endParaRPr lang="ru-RU" sz="24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107504" y="1203694"/>
            <a:ext cx="792088" cy="757666"/>
          </a:xfrm>
          <a:prstGeom prst="rightArrow">
            <a:avLst>
              <a:gd name="adj1" fmla="val 50000"/>
              <a:gd name="adj2" fmla="val 59314"/>
            </a:avLst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107504" y="2564904"/>
            <a:ext cx="792088" cy="757666"/>
          </a:xfrm>
          <a:prstGeom prst="rightArrow">
            <a:avLst>
              <a:gd name="adj1" fmla="val 50000"/>
              <a:gd name="adj2" fmla="val 59314"/>
            </a:avLst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107504" y="4077072"/>
            <a:ext cx="792088" cy="757666"/>
          </a:xfrm>
          <a:prstGeom prst="rightArrow">
            <a:avLst>
              <a:gd name="adj1" fmla="val 50000"/>
              <a:gd name="adj2" fmla="val 59314"/>
            </a:avLst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одним вырезанным скругленным углом 20"/>
          <p:cNvSpPr/>
          <p:nvPr/>
        </p:nvSpPr>
        <p:spPr>
          <a:xfrm rot="10800000">
            <a:off x="0" y="0"/>
            <a:ext cx="1115616" cy="1052736"/>
          </a:xfrm>
          <a:prstGeom prst="snipRoundRect">
            <a:avLst>
              <a:gd name="adj1" fmla="val 26385"/>
              <a:gd name="adj2" fmla="val 605"/>
            </a:avLst>
          </a:prstGeom>
          <a:solidFill>
            <a:srgbClr val="F57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https://nakleykiavto.ru/upload/iblock/4ae/4aef772a07ff236a9d46d973c2d48df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2651">
            <a:off x="22987" y="-259239"/>
            <a:ext cx="1028412" cy="118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9" descr="fsetan_emblema20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8" y="235993"/>
            <a:ext cx="723337" cy="81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277604" y="6419999"/>
            <a:ext cx="83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7 &gt;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56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erksenod\Deskto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032" y="5559624"/>
            <a:ext cx="1629440" cy="130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6421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действующего законодательства при организации и осуществлении  государственного контроля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838432"/>
            <a:ext cx="90364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10.02.2017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г.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166 «Об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Правил составления и направления предостережения о недопустимости нарушения обязательных требований, подачи юридическим лицом, индивидуальным предпринимателем возражений на такое предостережение и их рассмотрения, уведомления об исполнении такого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предостережения»;</a:t>
            </a:r>
          </a:p>
          <a:p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Ростехнадзора от 25.11.2016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494 «Об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Административного регламента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предоставлению Федеральной службой по экологическому, технологическому и атомному надзору государственной услуги по регистрации опасных производственных объектов в государственном реестре опасных производственных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объектов;</a:t>
            </a:r>
          </a:p>
          <a:p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 от 09.04.2018 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165 «О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 изменений в Требования к регистрации объектов в государственном реестре опасных производственных объектов и ведению государственного реестра опасных производственных объектов, утвержденные приказом Федеральной службы по экологическому, технологическому и атомному надзору 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25.11.2016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495»;</a:t>
            </a:r>
          </a:p>
          <a:p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 от 15.08.2017 № 313 «О внесении изменений  в Порядок проведения технического расследования причин аварий, инцидентов и случаев утраты взрывчатых материалов промышленного назначения на объектах, поднадзорных Федеральной службе по экологическому, технологическому и атомному надзору, утвержденный приказом Федеральной службы по экологическому, технологическому и атомному надзору 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19.08.2011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12763" y="6471313"/>
            <a:ext cx="83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8 &gt;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51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rksenod\Deskto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406392"/>
            <a:ext cx="1822939" cy="146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8820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4.08.2017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930 «О внесении изменений в некоторые акты Правительства Российской Федерации в части установления обязанности использования проверочных листов (списков контрольных вопросов) при проведении плановых проверок»;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Ростехнадзора 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21.12.2017 г. №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556 «Об утверждении формы проверочного листа (списка контрольных вопросов), используемого Федеральной службой по экологическому, технологическому и атомному надзору при проведении плановой проверки в рамках осуществления федерального государственного надзора в области безопасности гидротехнических сооружений»;</a:t>
            </a:r>
          </a:p>
          <a:p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 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21.12.2017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557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форм проверочных листов (списков контрольных вопросов), содержащих обязательные требования к обеспечению безопасности в сфере электроэнергетики и (или) требования безопасности в сфере теплоснабжения, которые подлежат применению при проведении плановых проверок поднадзорных субъектов (объектов) при осуществлении федерального государственного энергетического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надзора»;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10.05.2017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543 «О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 оценки готовности субъектов электроэнергетики к работе в отопительный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сезон»;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2763" y="6438656"/>
            <a:ext cx="83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9 &gt;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49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</TotalTime>
  <Words>1149</Words>
  <Application>Microsoft Office PowerPoint</Application>
  <PresentationFormat>Экран (4:3)</PresentationFormat>
  <Paragraphs>193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Дерксен Ольга Дмитриевна</dc:creator>
  <cp:lastModifiedBy>Дерксен Ольга Дмитриевна</cp:lastModifiedBy>
  <cp:revision>54</cp:revision>
  <cp:lastPrinted>2018-08-29T03:42:11Z</cp:lastPrinted>
  <dcterms:created xsi:type="dcterms:W3CDTF">2018-08-28T01:49:55Z</dcterms:created>
  <dcterms:modified xsi:type="dcterms:W3CDTF">2018-11-29T01:06:46Z</dcterms:modified>
</cp:coreProperties>
</file>